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660" r:id="rId2"/>
    <p:sldMasterId id="2147483680" r:id="rId3"/>
    <p:sldMasterId id="2147483685" r:id="rId4"/>
  </p:sldMasterIdLst>
  <p:notesMasterIdLst>
    <p:notesMasterId r:id="rId16"/>
  </p:notesMasterIdLst>
  <p:handoutMasterIdLst>
    <p:handoutMasterId r:id="rId17"/>
  </p:handoutMasterIdLst>
  <p:sldIdLst>
    <p:sldId id="355" r:id="rId5"/>
    <p:sldId id="391" r:id="rId6"/>
    <p:sldId id="304" r:id="rId7"/>
    <p:sldId id="389" r:id="rId8"/>
    <p:sldId id="357" r:id="rId9"/>
    <p:sldId id="358" r:id="rId10"/>
    <p:sldId id="359" r:id="rId11"/>
    <p:sldId id="388" r:id="rId12"/>
    <p:sldId id="292" r:id="rId13"/>
    <p:sldId id="390" r:id="rId14"/>
    <p:sldId id="387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4" autoAdjust="0"/>
    <p:restoredTop sz="86775" autoAdjust="0"/>
  </p:normalViewPr>
  <p:slideViewPr>
    <p:cSldViewPr>
      <p:cViewPr varScale="1">
        <p:scale>
          <a:sx n="99" d="100"/>
          <a:sy n="99" d="100"/>
        </p:scale>
        <p:origin x="23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2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101" y="5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Orto – PTSD Claims Development</a:t>
            </a:r>
          </a:p>
        </p:txBody>
      </p:sp>
    </p:spTree>
    <p:extLst>
      <p:ext uri="{BB962C8B-B14F-4D97-AF65-F5344CB8AC3E}">
        <p14:creationId xmlns:p14="http://schemas.microsoft.com/office/powerpoint/2010/main" val="290064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9A79BFF-86CE-4B44-9473-DD49051EDDB5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194E3C8-5DDB-4158-B4FE-886DC9133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264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119BCA-164C-4BF1-9B33-222E9B050F7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3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119BCA-164C-4BF1-9B33-222E9B050F7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6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77943" indent="-29920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96835" indent="-23936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75569" indent="-23936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304" indent="-23936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DE096A-4BA1-4C30-B2F0-9EE0D6AC1238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35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E15514-C9CE-4940-8F80-E34729D7F46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50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47296F-17AA-47BA-ACBA-01FFC069D6F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6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5C0C9F-30FA-4F6B-B31A-64A2497FFC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74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7943" indent="-29920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6835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5569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4304" indent="-239367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3038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11772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90506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69240" indent="-239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8C89E2-D99D-4EDA-9936-61ECA7FE709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8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AA9C5D-3EC0-468C-A5EB-F6C592EB3A85}" type="datetime1">
              <a:rPr lang="en-US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5063665-0788-4132-B90A-E0F1C34C604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14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5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8D5F74-C59B-46D3-8454-7D58C3664BB6}" type="datetime1">
              <a:rPr lang="en-US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440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43151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B9FC12-2090-4EBF-A880-22468AD48071}" type="datetime1">
              <a:rPr lang="en-US" smtClean="0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4E53C-6AC2-45B2-97C1-DF6AE49E335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113351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642"/>
            <a:ext cx="8229600" cy="7375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B9FC12-2090-4EBF-A880-22468AD48071}" type="datetime1">
              <a:rPr lang="en-US" smtClean="0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4E53C-6AC2-45B2-97C1-DF6AE49E335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33170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8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1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2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5200"/>
            <a:ext cx="822960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42900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3DB9FC12-2090-4EBF-A880-22468AD48071}" type="datetime1">
              <a:rPr lang="en-US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42900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42900">
              <a:defRPr sz="200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4E53C-6AC2-45B2-97C1-DF6AE49E335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2" descr="C:\Users\RGallucci\Desktop\No one does moreJPEG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533400"/>
            <a:ext cx="35274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3" descr="C:\Users\RGallucci\Desktop\VFWBlackLongLogo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33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5200"/>
            <a:ext cx="822960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42900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54901AD8-34E2-461B-9B77-DBE9A021D2DC}" type="datetime1">
              <a:rPr lang="en-US"/>
              <a:pPr>
                <a:defRPr/>
              </a:pPr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42900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42900">
              <a:defRPr sz="200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7D45DB0-DFE7-440C-BF14-53139D88853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2056" name="Picture 2" descr="C:\Users\RGallucci\Desktop\No one does moreJPEG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533400"/>
            <a:ext cx="35274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3" descr="C:\Users\RGallucci\Desktop\VFWBlackLongLogo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33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7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6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legion.org/" TargetMode="External"/><Relationship Id="rId7" Type="http://schemas.openxmlformats.org/officeDocument/2006/relationships/image" Target="../media/image10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3A25FF2-29FB-4397-BDF2-1459DCA2B3BF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9061"/>
            <a:ext cx="6338048" cy="707143"/>
          </a:xfrm>
        </p:spPr>
        <p:txBody>
          <a:bodyPr/>
          <a:lstStyle/>
          <a:p>
            <a:r>
              <a:rPr lang="en-US" sz="3600" dirty="0"/>
              <a:t>Pre-Discharge Program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2018977"/>
            <a:ext cx="7848600" cy="1470025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altLang="en-US" sz="4400" dirty="0"/>
              <a:t>VA Service Connection Claims Overview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6950" y="4826675"/>
            <a:ext cx="4610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Briefer:</a:t>
            </a:r>
          </a:p>
          <a:p>
            <a:pPr algn="ctr"/>
            <a:r>
              <a:rPr lang="en-US" dirty="0"/>
              <a:t>Gregg Orto</a:t>
            </a:r>
          </a:p>
          <a:p>
            <a:pPr algn="ctr"/>
            <a:r>
              <a:rPr lang="en-US" dirty="0"/>
              <a:t>Deputy Director, National Veterans Service</a:t>
            </a:r>
          </a:p>
          <a:p>
            <a:pPr algn="ctr"/>
            <a:r>
              <a:rPr lang="en-US" dirty="0"/>
              <a:t>VFW</a:t>
            </a:r>
          </a:p>
          <a:p>
            <a:pPr algn="ctr"/>
            <a:r>
              <a:rPr lang="en-US" dirty="0"/>
              <a:t>gorto@vfw.org</a:t>
            </a:r>
          </a:p>
          <a:p>
            <a:pPr algn="ctr"/>
            <a:r>
              <a:rPr lang="en-US" dirty="0"/>
              <a:t>202-608-8375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E15E7BAC-4514-4FBA-BCDC-E91FCD73F719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92" y="228600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Veteran Service Organizations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524000"/>
            <a:ext cx="556013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Accredited Veteran Service Organization (VSO) representatives are available to assist you in filing for benefits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Cost/No Membership Required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b="1" dirty="0"/>
              <a:t>VSO can track/check claim in VA system and assist if there are issues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2497810" cy="876304"/>
          </a:xfrm>
          <a:prstGeom prst="rect">
            <a:avLst/>
          </a:prstGeom>
        </p:spPr>
      </p:pic>
      <p:pic>
        <p:nvPicPr>
          <p:cNvPr id="10" name="Picture 2" descr="http://www.legion.org/images/legion/ui/logo-emblem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90800"/>
            <a:ext cx="1150159" cy="108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62989"/>
            <a:ext cx="1084938" cy="1371600"/>
          </a:xfrm>
          <a:prstGeom prst="rect">
            <a:avLst/>
          </a:prstGeom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491" y="4045869"/>
            <a:ext cx="1001369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29" y="5348263"/>
            <a:ext cx="1719884" cy="904168"/>
          </a:xfrm>
          <a:prstGeom prst="rect">
            <a:avLst/>
          </a:prstGeom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10" y="5217622"/>
            <a:ext cx="316992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7" y="5368117"/>
            <a:ext cx="2295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41363" y="6308079"/>
            <a:ext cx="787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https://www.va.gov/ogc/apps/accreditation/index.asp</a:t>
            </a: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AE31233B-7FB1-4DCD-9E70-0AAE47D60C8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471" y="2550004"/>
            <a:ext cx="1719884" cy="13129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92EF35FE-5A1A-4586-B22F-5EA28A69400D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85908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Questions?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676400"/>
            <a:ext cx="6477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Gregg Orto – Deputy Director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gorto@vfw.org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Daniel Fletcher – Assistant Director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dfletcher@vfw.org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Our Washington DC office contact info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vfw@vfw.org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202-543-2239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36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3A25FF2-29FB-4397-BDF2-1459DCA2B3BF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8427"/>
            <a:ext cx="6338048" cy="707143"/>
          </a:xfrm>
        </p:spPr>
        <p:txBody>
          <a:bodyPr/>
          <a:lstStyle/>
          <a:p>
            <a:r>
              <a:rPr lang="en-US" sz="3600" dirty="0"/>
              <a:t>Pre-Discharge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9433FB-BB4E-4486-AD91-CAED2488AEE4}"/>
              </a:ext>
            </a:extLst>
          </p:cNvPr>
          <p:cNvSpPr txBox="1"/>
          <p:nvPr/>
        </p:nvSpPr>
        <p:spPr>
          <a:xfrm>
            <a:off x="533400" y="1462703"/>
            <a:ext cx="79819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26 representatives at military installations across the country specifically to assist transitioning Service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Does not matter where you are located, we can assist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 use electronic submission resources to submit the VA service connection claim directly to VA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DoD Safe Portal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Network of service officers in each State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1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94E3E6-D937-4AE7-B19B-A4C9D50ABC08}" type="slidenum">
              <a:rPr lang="en-US" altLang="en-US" sz="20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2000">
              <a:solidFill>
                <a:srgbClr val="898989"/>
              </a:solidFill>
            </a:endParaRP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5715000" cy="7620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600" dirty="0"/>
              <a:t>Main Physical Locations</a:t>
            </a:r>
            <a:endParaRPr lang="en-US" alt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825ED-F6EA-4450-9AB1-0B149DBAD18D}"/>
              </a:ext>
            </a:extLst>
          </p:cNvPr>
          <p:cNvSpPr txBox="1"/>
          <p:nvPr/>
        </p:nvSpPr>
        <p:spPr>
          <a:xfrm>
            <a:off x="228600" y="1549667"/>
            <a:ext cx="472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Washington DC area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Joint Base Anacostia Bolling, DC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Joint Base Andrews, MD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Naval Support Activity Annapolis, MD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Joint Base Myer, 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Bethesda/Walter Reed, MD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Fort Belvoir, 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Quantico, 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Drum, 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Stewart, 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Camp Lejeune, 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Bragg, 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Winston-Salem, 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Riley, 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Carson, 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Campbell, KY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DC1635-76F8-4CA5-8935-D7B9F4FCFF7D}"/>
              </a:ext>
            </a:extLst>
          </p:cNvPr>
          <p:cNvSpPr txBox="1"/>
          <p:nvPr/>
        </p:nvSpPr>
        <p:spPr>
          <a:xfrm>
            <a:off x="4953000" y="1549667"/>
            <a:ext cx="434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Hood, TX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Fort Bliss, TX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Joint Base Lewis-McChord, 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Nellis</a:t>
            </a:r>
            <a:r>
              <a:rPr lang="en-US" dirty="0"/>
              <a:t> AFB, NV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32</a:t>
            </a:r>
            <a:r>
              <a:rPr lang="en-US" baseline="30000" dirty="0"/>
              <a:t>nd</a:t>
            </a:r>
            <a:r>
              <a:rPr lang="en-US" dirty="0"/>
              <a:t> Street, San Diego, 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Surrounding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Camp Pendleton, 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Salt Lake City, 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Upon Call/As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NSA Washington (Navy Yard, DC)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Pentagon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Long Distance Assistance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595587-DCE7-4434-B97B-32BD6A424750}" type="slidenum">
              <a:rPr lang="en-US" altLang="en-US" sz="20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200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908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COVID Pandemic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5240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Telework 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prstClr val="black"/>
                </a:solidFill>
              </a:rPr>
              <a:t>All reps have laptops and connectivity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prstClr val="black"/>
                </a:solidFill>
              </a:rPr>
              <a:t>Virtual claims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DoD Safe Portal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prstClr val="black"/>
                </a:solidFill>
              </a:rPr>
              <a:t>VA electronic system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kern="0" dirty="0">
              <a:solidFill>
                <a:prstClr val="black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prstClr val="black"/>
                </a:solidFill>
              </a:rPr>
              <a:t>Average total claims per month during telework pandemic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prstClr val="black"/>
                </a:solidFill>
              </a:rPr>
              <a:t>nearly 1K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729A328C-5ABF-4C45-9C6D-3E3098F10C69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54131"/>
            <a:ext cx="67818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Benefits Delivery at Discharge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600200"/>
            <a:ext cx="868679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Eligibility for BDD claim:</a:t>
            </a:r>
          </a:p>
          <a:p>
            <a:pPr marL="800100" marR="0" lvl="1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Known date of discharge</a:t>
            </a:r>
          </a:p>
          <a:p>
            <a:pPr marL="800100" marR="0" lvl="1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180-90 days remaining in service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Available to report to VA medical exams for 45 days from claim submission</a:t>
            </a:r>
          </a:p>
          <a:p>
            <a:pPr marL="800100" marR="0" lvl="1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Submit a copy of your complete service treatment records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63F2EEA-BD9F-4B9A-ABF7-B09CBE43B84B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613083"/>
            <a:ext cx="8686799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Important points to the BDD program:</a:t>
            </a:r>
          </a:p>
          <a:p>
            <a:pPr marL="800100" marR="0" lvl="1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Gather all medical records from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entry to present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including entry physical</a:t>
            </a:r>
          </a:p>
          <a:p>
            <a:pPr marL="800100" marR="0" lvl="1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Accompany claim with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DD 2807-1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filled through block 29</a:t>
            </a:r>
          </a:p>
          <a:p>
            <a:pPr marL="800100" marR="0" lvl="1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VA exams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conducted while still on active duty</a:t>
            </a:r>
          </a:p>
          <a:p>
            <a:pPr marL="800100" marR="0" lvl="1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Any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additional contentions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claimed after 90 days will be processed through the traditional claims process</a:t>
            </a:r>
          </a:p>
          <a:p>
            <a:pPr marL="800100" marR="0" lvl="1" indent="-342900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Current processing time for BDD claim is </a:t>
            </a:r>
            <a:r>
              <a:rPr lang="en-US" sz="2400" b="1" kern="0" dirty="0">
                <a:solidFill>
                  <a:prstClr val="black"/>
                </a:solidFill>
              </a:rPr>
              <a:t>60-120 days after separation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67818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Benefits Delivery at Discharge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722B89A-1E02-4554-9AE2-B985B2D147E8}" type="slidenum">
              <a:rPr lang="en-US" altLang="en-US" sz="200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2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85908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BDD Excluded Claim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42" y="1555036"/>
            <a:ext cx="77343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This program is for you if you are:</a:t>
            </a:r>
          </a:p>
          <a:p>
            <a:pPr marL="800100" marR="0" lvl="1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89 – 1 days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prior to discharge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 available for exams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for 45 days after date of claim submission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Did not submit complete service treatment records prior to 90 days (with claim)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VA will still accept claims, but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processed with same priority as BDD</a:t>
            </a:r>
          </a:p>
          <a:p>
            <a:pPr marL="1257300" marR="0" lvl="2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Most likely will be worked after discharge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83E77D-FCB4-4EEF-9B39-6FE1C9850F2B}" type="slidenum">
              <a:rPr lang="en-US" altLang="en-US" sz="20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2000">
              <a:solidFill>
                <a:srgbClr val="898989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85908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br>
              <a:rPr lang="en-US" dirty="0"/>
            </a:br>
            <a:r>
              <a:rPr lang="en-US" sz="4000" dirty="0">
                <a:solidFill>
                  <a:schemeClr val="tx1"/>
                </a:solidFill>
                <a:ea typeface="+mj-ea"/>
              </a:rPr>
              <a:t>Claim Process Steps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333775"/>
            <a:ext cx="8686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Have medical issues diagnosed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Obtain medical records (may take up to 30 days to receive records)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See VSO (best method) or other method for claim assistance and  submission – </a:t>
            </a:r>
            <a:r>
              <a:rPr lang="en-US" sz="2000" u="sng" dirty="0"/>
              <a:t>Use a rep accredited with VA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VA reviews packet after it’s turned in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VA orders exams, if needed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Attend exams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VA rating official reviews exams/medical records, adjudicates claim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Notification letter sent to you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Letter details how the decision was made, percentage, what it takes to get to the next percentage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Addresses any denied or deferred issues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A6C08C-338F-4ECC-90C5-967F0E069400}" type="slidenum">
              <a:rPr lang="en-US" altLang="en-US" sz="20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2000">
              <a:solidFill>
                <a:srgbClr val="89898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5908"/>
            <a:ext cx="8229600" cy="711200"/>
          </a:xfr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br>
              <a:rPr lang="en-US" dirty="0"/>
            </a:br>
            <a:r>
              <a:rPr lang="en-US" sz="4000" dirty="0">
                <a:solidFill>
                  <a:schemeClr val="tx1"/>
                </a:solidFill>
              </a:rPr>
              <a:t>Dependents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752600"/>
            <a:ext cx="83820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rated at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30% or more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 awards compensation for veteran having family members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Spouse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Children under 18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Children 18-23 in school full-time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 Form 21-686c Declaration of Status of Dependents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 Form 21-674 Request for Approval of School Attendance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Approval May Take up to a Year; Best to Apply During VA Compensation Claim Process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VFW 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FW Default" id="{4BA48E34-97D5-4D9F-AAD0-C96A46273A87}" vid="{0DD7FABE-D666-4F33-9FA0-DF8935DA7B7A}"/>
    </a:ext>
  </a:extLst>
</a:theme>
</file>

<file path=ppt/theme/theme2.xml><?xml version="1.0" encoding="utf-8"?>
<a:theme xmlns:a="http://schemas.openxmlformats.org/drawingml/2006/main" name="VFW 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FW Default" id="{4BA48E34-97D5-4D9F-AAD0-C96A46273A87}" vid="{0DD7FABE-D666-4F33-9FA0-DF8935DA7B7A}"/>
    </a:ext>
  </a:extLst>
</a:theme>
</file>

<file path=ppt/theme/theme3.xml><?xml version="1.0" encoding="utf-8"?>
<a:theme xmlns:a="http://schemas.openxmlformats.org/drawingml/2006/main" name="NEW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LOGO" id="{B9A39CEB-2E9A-45FB-95E6-DE7B370B3DE6}" vid="{4DD1D5FA-30CF-47DB-B070-1AED59B559F2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4861</TotalTime>
  <Words>676</Words>
  <Application>Microsoft Office PowerPoint</Application>
  <PresentationFormat>On-screen Show (4:3)</PresentationFormat>
  <Paragraphs>131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1_VFW Default</vt:lpstr>
      <vt:lpstr>VFW Default</vt:lpstr>
      <vt:lpstr>NEW LOGO</vt:lpstr>
      <vt:lpstr>Custom Design</vt:lpstr>
      <vt:lpstr>Pre-Discharge Program</vt:lpstr>
      <vt:lpstr>Pre-Discharge Program</vt:lpstr>
      <vt:lpstr>Main Physical Locations</vt:lpstr>
      <vt:lpstr> COVID Pandemic</vt:lpstr>
      <vt:lpstr> Benefits Delivery at Discharge</vt:lpstr>
      <vt:lpstr> Benefits Delivery at Discharge</vt:lpstr>
      <vt:lpstr> BDD Excluded Claim</vt:lpstr>
      <vt:lpstr> Claim Process Steps</vt:lpstr>
      <vt:lpstr> Dependents</vt:lpstr>
      <vt:lpstr> Veteran Service Organizations</vt:lpstr>
      <vt:lpstr>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VFW SKILL LEVEL TRAINING September 2012  Shereen Heath</dc:title>
  <dc:creator>Sherry</dc:creator>
  <cp:lastModifiedBy>Gregg Orto</cp:lastModifiedBy>
  <cp:revision>305</cp:revision>
  <cp:lastPrinted>2020-07-20T14:27:17Z</cp:lastPrinted>
  <dcterms:created xsi:type="dcterms:W3CDTF">2012-06-22T19:03:36Z</dcterms:created>
  <dcterms:modified xsi:type="dcterms:W3CDTF">2021-09-09T12:24:24Z</dcterms:modified>
</cp:coreProperties>
</file>